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iqy9J+E+mbbD+lUqq4k1sHlcnm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246b3f95b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f246b3f95b_3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35a354c44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35a354c4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34f4da6b9_1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34f4da6b9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34f4da6b9_1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34f4da6b9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34f4da6b9_1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34f4da6b9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34f4da6b9_1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f34f4da6b9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34f4da6b9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f34f4da6b9_1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34f4da6b9_1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34f4da6b9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34f4da6b9_1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34f4da6b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34f4da6b9_1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f34f4da6b9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246b3f95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f246b3f95b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35a354c44_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35a354c44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35a354c44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f35a354c44_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35a354c4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f35a354c44_1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35a354c4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f35a354c44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246b3f95b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f246b3f95b_3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35a354c44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f35a354c44_1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35a354c44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f35a354c44_1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35a354c44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f35a354c44_1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246b3f95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f246b3f95b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34f4da6b9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34f4da6b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246b3f95b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f246b3f95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34f4da6b9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f34f4da6b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34f4da6b9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f34f4da6b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34f4da6b9_1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f34f4da6b9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f35a354c44_5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f35a354c44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246b3f95b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f246b3f95b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34f4da6b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34f4da6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46b3f95b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46b3f95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35a354c4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f35a354c44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35a354c4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f35a354c44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246b3f95b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f246b3f95b_3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3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1" name="Google Shape;31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8" name="Google Shape;48;p1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9" name="Google Shape;4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hyperlink" Target="http://drive.google.com/file/d/1IGvvqZ1EsSHkCsefj1OGQr_PuTFPKbo6/view" TargetMode="External"/><Relationship Id="rId6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hyperlink" Target="https://www.kaggle.com/code/aiinradiology/rsna-data-handling/notebook" TargetMode="External"/><Relationship Id="rId6" Type="http://schemas.openxmlformats.org/officeDocument/2006/relationships/hyperlink" Target="https://www.kaggle.com/competitions/rsna-2024-lumbar-spine-degenerative-classificatio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57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Relationship Id="rId6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Relationship Id="rId4" Type="http://schemas.openxmlformats.org/officeDocument/2006/relationships/hyperlink" Target="https://www.youtube.com/watch?v=XqEv8GU5MkY" TargetMode="External"/><Relationship Id="rId5" Type="http://schemas.openxmlformats.org/officeDocument/2006/relationships/hyperlink" Target="https://github.com/pahkey/jump2django" TargetMode="External"/><Relationship Id="rId6" Type="http://schemas.openxmlformats.org/officeDocument/2006/relationships/hyperlink" Target="https://www.scirp.org/journal/paperinformation?paperid=123355" TargetMode="External"/><Relationship Id="rId7" Type="http://schemas.openxmlformats.org/officeDocument/2006/relationships/hyperlink" Target="https://ki-it.com/xml/32020/32020.pdf" TargetMode="External"/><Relationship Id="rId8" Type="http://schemas.openxmlformats.org/officeDocument/2006/relationships/hyperlink" Target="https://ieeexplore.ieee.org/abstract/document/9677850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image" Target="../media/image12.png"/><Relationship Id="rId13" Type="http://schemas.openxmlformats.org/officeDocument/2006/relationships/image" Target="../media/image24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/>
          <p:nvPr/>
        </p:nvSpPr>
        <p:spPr>
          <a:xfrm>
            <a:off x="2141095" y="2407160"/>
            <a:ext cx="526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SPINEGARDIANS REPORT</a:t>
            </a:r>
            <a:endParaRPr/>
          </a:p>
        </p:txBody>
      </p:sp>
      <p:sp>
        <p:nvSpPr>
          <p:cNvPr id="76" name="Google Shape;76;p1"/>
          <p:cNvSpPr txBox="1"/>
          <p:nvPr/>
        </p:nvSpPr>
        <p:spPr>
          <a:xfrm>
            <a:off x="2867171" y="3595121"/>
            <a:ext cx="37385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요추영상 분류모델 및 자세교정 모델 웹사이트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1"/>
          <p:cNvCxnSpPr/>
          <p:nvPr/>
        </p:nvCxnSpPr>
        <p:spPr>
          <a:xfrm>
            <a:off x="2375710" y="3595125"/>
            <a:ext cx="439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"/>
          <p:cNvSpPr txBox="1"/>
          <p:nvPr/>
        </p:nvSpPr>
        <p:spPr>
          <a:xfrm>
            <a:off x="5548949" y="4869160"/>
            <a:ext cx="24529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MULTICAMPUS 1조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700" y="1507876"/>
            <a:ext cx="7379750" cy="38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"/>
          <p:cNvSpPr txBox="1"/>
          <p:nvPr/>
        </p:nvSpPr>
        <p:spPr>
          <a:xfrm>
            <a:off x="6901275" y="4824950"/>
            <a:ext cx="14937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조장 : 추희정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: 전은채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조한영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f246b3f95b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50" y="2413925"/>
            <a:ext cx="6519501" cy="466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2f35a354c44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f35a354c44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700" y="253125"/>
            <a:ext cx="1444450" cy="5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f35a354c44_1_21" title="시연영상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087975"/>
            <a:ext cx="8839201" cy="469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f34f4da6b9_1_142"/>
          <p:cNvSpPr txBox="1"/>
          <p:nvPr/>
        </p:nvSpPr>
        <p:spPr>
          <a:xfrm>
            <a:off x="494000" y="1230275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django를 활용한 웹 사이트와 각 모델 연동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2f34f4da6b9_1_142"/>
          <p:cNvSpPr txBox="1"/>
          <p:nvPr/>
        </p:nvSpPr>
        <p:spPr>
          <a:xfrm>
            <a:off x="868950" y="4826350"/>
            <a:ext cx="74061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시각적으로 보여줄 웹 사이트 제작 및 각 모델과의 연동(django 프레임워크 사용) + 파이썬사용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g2f34f4da6b9_1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" y="2032306"/>
            <a:ext cx="4672025" cy="21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f34f4da6b9_1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f34f4da6b9_1_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800" y="270538"/>
            <a:ext cx="1346855" cy="4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f34f4da6b9_1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506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2f34f4da6b9_1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502" cy="8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f34f4da6b9_1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25" y="1230700"/>
            <a:ext cx="2712900" cy="4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f34f4da6b9_1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88" y="1666701"/>
            <a:ext cx="3594975" cy="31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f34f4da6b9_1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6300" y="1256025"/>
            <a:ext cx="2109900" cy="3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f34f4da6b9_1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8701" y="1719025"/>
            <a:ext cx="2882625" cy="167563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f34f4da6b9_1_206"/>
          <p:cNvSpPr txBox="1"/>
          <p:nvPr/>
        </p:nvSpPr>
        <p:spPr>
          <a:xfrm>
            <a:off x="5069400" y="1974875"/>
            <a:ext cx="24594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 모듈을 통해 VideoCapture로 프레임 단위로 영상을 받아서 운동 비교모델 적용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3" name="Google Shape;203;g2f34f4da6b9_1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0924" y="3605750"/>
            <a:ext cx="2882625" cy="16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f34f4da6b9_1_206"/>
          <p:cNvSpPr txBox="1"/>
          <p:nvPr/>
        </p:nvSpPr>
        <p:spPr>
          <a:xfrm>
            <a:off x="5063050" y="3840850"/>
            <a:ext cx="24657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 모델 적용 후 장고의 StreamingHttpResponse 함수를 사용해 html에서 스트리밍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g2f34f4da6b9_1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888" y="1534225"/>
            <a:ext cx="4357801" cy="33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f34f4da6b9_1_2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575" y="5204000"/>
            <a:ext cx="4486425" cy="7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2f34f4da6b9_1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3362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34f4da6b9_1_187"/>
          <p:cNvSpPr txBox="1"/>
          <p:nvPr/>
        </p:nvSpPr>
        <p:spPr>
          <a:xfrm>
            <a:off x="494000" y="1230275"/>
            <a:ext cx="3906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요추 협착증 분류 모델제작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2f34f4da6b9_1_187"/>
          <p:cNvSpPr txBox="1"/>
          <p:nvPr/>
        </p:nvSpPr>
        <p:spPr>
          <a:xfrm>
            <a:off x="1143000" y="4732075"/>
            <a:ext cx="68580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 후 전처리 과정을 거친 요추 mri이미지를 활용하여 각 심각도에 대한 확률을 나타내주는 모델제작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8" name="Google Shape;218;g2f34f4da6b9_1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150" y="1292450"/>
            <a:ext cx="3833475" cy="33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f34f4da6b9_1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f34f4da6b9_1_187"/>
          <p:cNvSpPr txBox="1"/>
          <p:nvPr/>
        </p:nvSpPr>
        <p:spPr>
          <a:xfrm>
            <a:off x="7838075" y="5944025"/>
            <a:ext cx="954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 data EDA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g2f34f4da6b9_1_187"/>
          <p:cNvSpPr txBox="1"/>
          <p:nvPr/>
        </p:nvSpPr>
        <p:spPr>
          <a:xfrm>
            <a:off x="7838075" y="6386100"/>
            <a:ext cx="2050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u="sng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 mri data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2f34f4da6b9_1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65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2f34f4da6b9_1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981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2f34f4da6b9_1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5" y="70600"/>
            <a:ext cx="8450698" cy="66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246b3f95b_0_46"/>
          <p:cNvSpPr txBox="1"/>
          <p:nvPr/>
        </p:nvSpPr>
        <p:spPr>
          <a:xfrm>
            <a:off x="1468089" y="2286450"/>
            <a:ext cx="111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86" name="Google Shape;86;g2f246b3f95b_0_46"/>
          <p:cNvCxnSpPr/>
          <p:nvPr/>
        </p:nvCxnSpPr>
        <p:spPr>
          <a:xfrm>
            <a:off x="1121148" y="3086315"/>
            <a:ext cx="117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g2f246b3f95b_0_46"/>
          <p:cNvSpPr txBox="1"/>
          <p:nvPr/>
        </p:nvSpPr>
        <p:spPr>
          <a:xfrm>
            <a:off x="1184907" y="3409052"/>
            <a:ext cx="104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프로젝트 개요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2f246b3f95b_0_46"/>
          <p:cNvSpPr txBox="1"/>
          <p:nvPr/>
        </p:nvSpPr>
        <p:spPr>
          <a:xfrm>
            <a:off x="517900" y="243500"/>
            <a:ext cx="29517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CONTENTS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89" name="Google Shape;89;g2f246b3f95b_0_46"/>
          <p:cNvSpPr txBox="1"/>
          <p:nvPr/>
        </p:nvSpPr>
        <p:spPr>
          <a:xfrm>
            <a:off x="4779965" y="2286450"/>
            <a:ext cx="111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200">
                <a:solidFill>
                  <a:schemeClr val="lt1"/>
                </a:solidFill>
              </a:rPr>
              <a:t>3</a:t>
            </a:r>
            <a:endParaRPr/>
          </a:p>
        </p:txBody>
      </p:sp>
      <p:cxnSp>
        <p:nvCxnSpPr>
          <p:cNvPr id="90" name="Google Shape;90;g2f246b3f95b_0_46"/>
          <p:cNvCxnSpPr/>
          <p:nvPr/>
        </p:nvCxnSpPr>
        <p:spPr>
          <a:xfrm>
            <a:off x="4572009" y="3086315"/>
            <a:ext cx="117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g2f246b3f95b_0_46"/>
          <p:cNvSpPr txBox="1"/>
          <p:nvPr/>
        </p:nvSpPr>
        <p:spPr>
          <a:xfrm>
            <a:off x="4664625" y="3363752"/>
            <a:ext cx="104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프로젝트 진행 및 성과 발표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f246b3f95b_0_46"/>
          <p:cNvSpPr txBox="1"/>
          <p:nvPr/>
        </p:nvSpPr>
        <p:spPr>
          <a:xfrm>
            <a:off x="6505763" y="2286450"/>
            <a:ext cx="88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200">
                <a:solidFill>
                  <a:schemeClr val="lt1"/>
                </a:solidFill>
              </a:rPr>
              <a:t>4</a:t>
            </a:r>
            <a:endParaRPr/>
          </a:p>
        </p:txBody>
      </p:sp>
      <p:cxnSp>
        <p:nvCxnSpPr>
          <p:cNvPr id="93" name="Google Shape;93;g2f246b3f95b_0_46"/>
          <p:cNvCxnSpPr/>
          <p:nvPr/>
        </p:nvCxnSpPr>
        <p:spPr>
          <a:xfrm>
            <a:off x="6221120" y="3086415"/>
            <a:ext cx="117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g2f246b3f95b_0_46"/>
          <p:cNvSpPr txBox="1"/>
          <p:nvPr/>
        </p:nvSpPr>
        <p:spPr>
          <a:xfrm>
            <a:off x="6216488" y="3363752"/>
            <a:ext cx="104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프로젝트 향후 발전 방향 및 느낀점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f246b3f95b_0_46"/>
          <p:cNvSpPr txBox="1"/>
          <p:nvPr/>
        </p:nvSpPr>
        <p:spPr>
          <a:xfrm>
            <a:off x="3157038" y="2286450"/>
            <a:ext cx="104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3200">
                <a:solidFill>
                  <a:schemeClr val="lt1"/>
                </a:solidFill>
              </a:rPr>
              <a:t>2</a:t>
            </a:r>
            <a:endParaRPr/>
          </a:p>
        </p:txBody>
      </p:sp>
      <p:cxnSp>
        <p:nvCxnSpPr>
          <p:cNvPr id="96" name="Google Shape;96;g2f246b3f95b_0_46"/>
          <p:cNvCxnSpPr/>
          <p:nvPr/>
        </p:nvCxnSpPr>
        <p:spPr>
          <a:xfrm>
            <a:off x="2810071" y="3086315"/>
            <a:ext cx="117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g2f246b3f95b_0_46"/>
          <p:cNvSpPr txBox="1"/>
          <p:nvPr/>
        </p:nvSpPr>
        <p:spPr>
          <a:xfrm>
            <a:off x="2810063" y="3409052"/>
            <a:ext cx="104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세부 목표 설정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2f246b3f95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250" y="1683900"/>
            <a:ext cx="1511700" cy="3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f246b3f95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150" y="1683900"/>
            <a:ext cx="1511700" cy="3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f246b3f95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50" y="1683900"/>
            <a:ext cx="1511700" cy="34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f246b3f95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637" y="1683900"/>
            <a:ext cx="1511700" cy="34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2f35a354c44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01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f35a354c44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50" y="2130300"/>
            <a:ext cx="4282551" cy="33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f35a354c44_5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675" y="2130300"/>
            <a:ext cx="4282550" cy="33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35a354c44_1_101"/>
          <p:cNvSpPr txBox="1"/>
          <p:nvPr/>
        </p:nvSpPr>
        <p:spPr>
          <a:xfrm>
            <a:off x="440975" y="935575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각 심각도에 따른 올바른 운동방법 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비교 모델 제작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2f35a354c44_1_101"/>
          <p:cNvSpPr txBox="1"/>
          <p:nvPr/>
        </p:nvSpPr>
        <p:spPr>
          <a:xfrm>
            <a:off x="868950" y="4989750"/>
            <a:ext cx="74061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심각도에 따라 운동영상을 골라 웹캠과 운동영상과의 실시간 비교를 해주는 모델을 추가 (google mediapipe 활용)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g2f35a354c44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950" y="2015675"/>
            <a:ext cx="2610304" cy="29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f35a354c44_1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600" y="1230275"/>
            <a:ext cx="2119000" cy="3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f35a354c44_1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35a354c44_1_111"/>
          <p:cNvSpPr txBox="1"/>
          <p:nvPr/>
        </p:nvSpPr>
        <p:spPr>
          <a:xfrm>
            <a:off x="2968525" y="1775150"/>
            <a:ext cx="3862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각각의 pose알고리즘 비교 표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2f35a354c44_1_111"/>
          <p:cNvSpPr txBox="1"/>
          <p:nvPr/>
        </p:nvSpPr>
        <p:spPr>
          <a:xfrm>
            <a:off x="868950" y="5638800"/>
            <a:ext cx="74061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MediaPipe는 top-down 방식으로 인물 객체 추적 이후 관절로 내려가는 알고리즘. 이에 따라 인물 객체가 늘어나면 계산시간이 선형적으로 늘어나지만 해당 프로젝트에서는 영상에 인물이 여러명이 아닌 한명이 나오기때문에 추적이 더 빠르고 실시간 비교에 우위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9" name="Google Shape;259;g2f35a354c44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f35a354c44_1_111"/>
          <p:cNvSpPr txBox="1"/>
          <p:nvPr/>
        </p:nvSpPr>
        <p:spPr>
          <a:xfrm>
            <a:off x="371175" y="935575"/>
            <a:ext cx="505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각 심각도에 따른 올바른 운동방법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비교 모델 제작</a:t>
            </a:r>
            <a:endParaRPr sz="1100"/>
          </a:p>
        </p:txBody>
      </p:sp>
      <p:pic>
        <p:nvPicPr>
          <p:cNvPr id="261" name="Google Shape;261;g2f35a354c44_1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50" y="2292863"/>
            <a:ext cx="5099299" cy="33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f35a354c44_1_111"/>
          <p:cNvSpPr txBox="1"/>
          <p:nvPr/>
        </p:nvSpPr>
        <p:spPr>
          <a:xfrm>
            <a:off x="527300" y="1596075"/>
            <a:ext cx="2554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3-(1) 모델 선택 이유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35a354c44_1_34"/>
          <p:cNvSpPr txBox="1"/>
          <p:nvPr/>
        </p:nvSpPr>
        <p:spPr>
          <a:xfrm>
            <a:off x="476325" y="935575"/>
            <a:ext cx="44277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각 심각도에 따른 올바른 운동방법 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비교 모델 제작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3-(2)  운동 비교 모델 주요 코드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8" name="Google Shape;268;g2f35a354c44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675" y="2459275"/>
            <a:ext cx="2998550" cy="139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f35a354c44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50" y="2459275"/>
            <a:ext cx="5137726" cy="173505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f35a354c44_1_34"/>
          <p:cNvSpPr txBox="1"/>
          <p:nvPr/>
        </p:nvSpPr>
        <p:spPr>
          <a:xfrm>
            <a:off x="573525" y="4477150"/>
            <a:ext cx="50199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사람마다 신체사이즈가 다르기때문에 절대적인 관절의 좌표는 운동비교에서 사용할 수 없다. 따라서 이 좌표값을 관절간의 각도로 계산하여 이를통해 웹캠과 운동영상과의 실시간 각도 차이를 비교하는 식으로 운동자세가 올바른지 판단한다.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(벡터의 내적한값/ba,bc벡터의 길이 -&gt; 역함수)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g2f35a354c44_1_34"/>
          <p:cNvSpPr txBox="1"/>
          <p:nvPr/>
        </p:nvSpPr>
        <p:spPr>
          <a:xfrm>
            <a:off x="5772850" y="4023850"/>
            <a:ext cx="2872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 객체 생성 코드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2" name="Google Shape;272;g2f35a354c44_1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246b3f95b_3_59"/>
          <p:cNvSpPr txBox="1"/>
          <p:nvPr/>
        </p:nvSpPr>
        <p:spPr>
          <a:xfrm>
            <a:off x="485175" y="935575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관절각도에 따른 자연어 피드백 모델 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2f246b3f95b_3_59"/>
          <p:cNvSpPr txBox="1"/>
          <p:nvPr/>
        </p:nvSpPr>
        <p:spPr>
          <a:xfrm>
            <a:off x="868950" y="4238550"/>
            <a:ext cx="74061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웹캠과 운동영상을 비교한 관절 각도의 차이에 따른 자연어 피드백 모델 생성(번역기 등에 사용하던 s2s 형식의 모델 제작)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9" name="Google Shape;279;g2f246b3f95b_3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00" y="1821024"/>
            <a:ext cx="7851399" cy="1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f246b3f95b_3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35a354c44_1_143"/>
          <p:cNvSpPr txBox="1"/>
          <p:nvPr/>
        </p:nvSpPr>
        <p:spPr>
          <a:xfrm>
            <a:off x="529350" y="1330950"/>
            <a:ext cx="4772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4-(1) 데이터 수집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g2f35a354c44_1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75" y="1914375"/>
            <a:ext cx="84010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f35a354c44_1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50" y="3992800"/>
            <a:ext cx="8436675" cy="19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f35a354c44_1_143"/>
          <p:cNvSpPr txBox="1"/>
          <p:nvPr/>
        </p:nvSpPr>
        <p:spPr>
          <a:xfrm>
            <a:off x="440950" y="850350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관절각도에 따른 자연어 피드백 모델 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9" name="Google Shape;289;g2f35a354c44_1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f35a354c44_1_143"/>
          <p:cNvSpPr txBox="1"/>
          <p:nvPr/>
        </p:nvSpPr>
        <p:spPr>
          <a:xfrm>
            <a:off x="665775" y="6094425"/>
            <a:ext cx="7900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관절의 각도에 따라 피드백이 있는 데이터셋이 없어 직접 100여개의 피드백 데이터를 생성 후 데이터 증강을 통해 500여개의 데이터로 확장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2f35a354c44_1_143"/>
          <p:cNvSpPr txBox="1"/>
          <p:nvPr/>
        </p:nvSpPr>
        <p:spPr>
          <a:xfrm>
            <a:off x="856325" y="3301750"/>
            <a:ext cx="73353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좌측 리스트가 각 관절의 운동영상과 웹캠에서의 각도 차이 (encoder input data)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우측이 원하는 피드백 데이터 (decoder output data)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35a354c44_1_152"/>
          <p:cNvSpPr txBox="1"/>
          <p:nvPr/>
        </p:nvSpPr>
        <p:spPr>
          <a:xfrm>
            <a:off x="440950" y="850350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관절각도에 따른 자연어 피드백 모델 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g2f35a354c44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f35a354c44_1_152"/>
          <p:cNvSpPr txBox="1"/>
          <p:nvPr/>
        </p:nvSpPr>
        <p:spPr>
          <a:xfrm>
            <a:off x="529350" y="1330950"/>
            <a:ext cx="4772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4-(1) 모델링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9" name="Google Shape;299;g2f35a354c44_1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50" y="1684350"/>
            <a:ext cx="8594824" cy="16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f35a354c44_1_152"/>
          <p:cNvSpPr txBox="1"/>
          <p:nvPr/>
        </p:nvSpPr>
        <p:spPr>
          <a:xfrm>
            <a:off x="529350" y="3429000"/>
            <a:ext cx="6221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Keras의 토크나이저 함수로 피드백 데이터를 토큰화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g2f35a354c44_1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350" y="3891975"/>
            <a:ext cx="5010456" cy="27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f35a354c44_1_152"/>
          <p:cNvSpPr txBox="1"/>
          <p:nvPr/>
        </p:nvSpPr>
        <p:spPr>
          <a:xfrm>
            <a:off x="5708175" y="4432950"/>
            <a:ext cx="31638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정의를 통해 LSTM를 기본 구조로 한 인코더,디코더를 포함한 S2S모델객체 생성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35a354c44_1_167"/>
          <p:cNvSpPr txBox="1"/>
          <p:nvPr/>
        </p:nvSpPr>
        <p:spPr>
          <a:xfrm>
            <a:off x="440950" y="850350"/>
            <a:ext cx="6000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관절각도에 따른 자연어 피드백 모델 제작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8" name="Google Shape;308;g2f35a354c44_1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00"/>
            <a:ext cx="3608800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f35a354c44_1_167"/>
          <p:cNvSpPr txBox="1"/>
          <p:nvPr/>
        </p:nvSpPr>
        <p:spPr>
          <a:xfrm>
            <a:off x="529350" y="1330950"/>
            <a:ext cx="4772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4-(1) 피드백 생성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0" name="Google Shape;310;g2f35a354c44_1_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57225"/>
            <a:ext cx="8839201" cy="219945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f35a354c44_1_167"/>
          <p:cNvSpPr txBox="1"/>
          <p:nvPr/>
        </p:nvSpPr>
        <p:spPr>
          <a:xfrm>
            <a:off x="573525" y="4132475"/>
            <a:ext cx="78567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인코더: 각각의 관절각도차이와 각도의 부호를 결합하여 상태 벡터를 생성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디코더: 인코더에서 받은 상태 벡터를 바탕으로 다음 단어를 softmax로 예측하고 이를 반복 실행하여 피드백을 생성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2f246b3f95b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150" y="2369425"/>
            <a:ext cx="6397950" cy="48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2f34f4da6b9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725"/>
            <a:ext cx="4327976" cy="7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f34f4da6b9_1_46"/>
          <p:cNvSpPr txBox="1"/>
          <p:nvPr/>
        </p:nvSpPr>
        <p:spPr>
          <a:xfrm>
            <a:off x="3090250" y="102725"/>
            <a:ext cx="60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– </a:t>
            </a:r>
            <a:r>
              <a:rPr b="1" lang="ko-KR" sz="3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맞춤형 서비스 제공</a:t>
            </a:r>
            <a:endParaRPr b="1" sz="3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g2f34f4da6b9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76" y="749225"/>
            <a:ext cx="2923255" cy="580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f34f4da6b9_1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426" y="749225"/>
            <a:ext cx="2905832" cy="580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f34f4da6b9_1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4350" y="779900"/>
            <a:ext cx="1453175" cy="4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f34f4da6b9_1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300" y="779900"/>
            <a:ext cx="851300" cy="3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f34f4da6b9_1_46"/>
          <p:cNvSpPr txBox="1"/>
          <p:nvPr/>
        </p:nvSpPr>
        <p:spPr>
          <a:xfrm>
            <a:off x="6826250" y="2735375"/>
            <a:ext cx="20238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DB연동을 통해 개인 맞춤형 서비스 제공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2f246b3f95b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400" y="1753125"/>
            <a:ext cx="5819588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g2f34f4da6b9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725"/>
            <a:ext cx="4327976" cy="7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f34f4da6b9_1_50"/>
          <p:cNvSpPr txBox="1"/>
          <p:nvPr/>
        </p:nvSpPr>
        <p:spPr>
          <a:xfrm>
            <a:off x="3010925" y="116850"/>
            <a:ext cx="48573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– 환자-의료진</a:t>
            </a:r>
            <a:endParaRPr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g2f34f4da6b9_1_50"/>
          <p:cNvSpPr txBox="1"/>
          <p:nvPr/>
        </p:nvSpPr>
        <p:spPr>
          <a:xfrm>
            <a:off x="4174475" y="1134625"/>
            <a:ext cx="4538100" cy="53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진단 보조</a:t>
            </a:r>
            <a:r>
              <a:rPr lang="ko-KR" sz="3000">
                <a:solidFill>
                  <a:schemeClr val="lt1"/>
                </a:solidFill>
              </a:rPr>
              <a:t>: 의사가 진단할 때 추가적인 참고 자료로 사용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000">
                <a:solidFill>
                  <a:schemeClr val="lt1"/>
                </a:solidFill>
              </a:rPr>
              <a:t>치료 계획 수립</a:t>
            </a:r>
            <a:r>
              <a:rPr lang="ko-KR" sz="3000">
                <a:solidFill>
                  <a:schemeClr val="lt1"/>
                </a:solidFill>
              </a:rPr>
              <a:t>: 환자의 상태에 맞는 최적의 치료 계획 수립에 도움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000">
                <a:solidFill>
                  <a:schemeClr val="lt1"/>
                </a:solidFill>
              </a:rPr>
              <a:t>경과 관찰</a:t>
            </a:r>
            <a:r>
              <a:rPr lang="ko-KR" sz="3000">
                <a:solidFill>
                  <a:schemeClr val="lt1"/>
                </a:solidFill>
              </a:rPr>
              <a:t>: 치료 전후의 변화를 모니터링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5" name="Google Shape;335;g2f34f4da6b9_1_50"/>
          <p:cNvPicPr preferRelativeResize="0"/>
          <p:nvPr/>
        </p:nvPicPr>
        <p:blipFill rotWithShape="1">
          <a:blip r:embed="rId4">
            <a:alphaModFix/>
          </a:blip>
          <a:srcRect b="23171" l="0" r="0" t="0"/>
          <a:stretch/>
        </p:blipFill>
        <p:spPr>
          <a:xfrm>
            <a:off x="239725" y="1000425"/>
            <a:ext cx="3444950" cy="526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f34f4da6b9_1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250" y="2838450"/>
            <a:ext cx="10465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g2f34f4da6b9_1_28"/>
          <p:cNvCxnSpPr/>
          <p:nvPr/>
        </p:nvCxnSpPr>
        <p:spPr>
          <a:xfrm>
            <a:off x="5026150" y="2107550"/>
            <a:ext cx="3583200" cy="1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g2f34f4da6b9_1_28"/>
          <p:cNvCxnSpPr/>
          <p:nvPr/>
        </p:nvCxnSpPr>
        <p:spPr>
          <a:xfrm>
            <a:off x="5111400" y="4405050"/>
            <a:ext cx="3583200" cy="1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g2f34f4da6b9_1_28"/>
          <p:cNvSpPr txBox="1"/>
          <p:nvPr/>
        </p:nvSpPr>
        <p:spPr>
          <a:xfrm>
            <a:off x="199350" y="3981225"/>
            <a:ext cx="1236000" cy="27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요추 퇴행성 분류 모델 총괄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-웹사이트 자연어처리모델 연동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-바로가기 연동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g2f34f4da6b9_1_28"/>
          <p:cNvSpPr txBox="1"/>
          <p:nvPr/>
        </p:nvSpPr>
        <p:spPr>
          <a:xfrm>
            <a:off x="1573950" y="3981225"/>
            <a:ext cx="12360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-웹사이트 총괄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-웹사이트 페이지 연동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-웹사이트 요추 퇴행성 분류 모델, 오픈포즈 연동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g2f34f4da6b9_1_28"/>
          <p:cNvSpPr txBox="1"/>
          <p:nvPr/>
        </p:nvSpPr>
        <p:spPr>
          <a:xfrm>
            <a:off x="256200" y="337490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추희정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2f34f4da6b9_1_28"/>
          <p:cNvSpPr txBox="1"/>
          <p:nvPr/>
        </p:nvSpPr>
        <p:spPr>
          <a:xfrm>
            <a:off x="1661700" y="337490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전은채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2f34f4da6b9_1_28"/>
          <p:cNvSpPr txBox="1"/>
          <p:nvPr/>
        </p:nvSpPr>
        <p:spPr>
          <a:xfrm>
            <a:off x="3143475" y="337490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조한영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2f34f4da6b9_1_28"/>
          <p:cNvSpPr txBox="1"/>
          <p:nvPr/>
        </p:nvSpPr>
        <p:spPr>
          <a:xfrm>
            <a:off x="3029775" y="3981225"/>
            <a:ext cx="12360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-요추 퇴행성 분류 샘플모델 모델링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-자세교정모델 모델링,총괄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-자연어처리모델 모델링,총괄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g2f34f4da6b9_1_28"/>
          <p:cNvSpPr txBox="1"/>
          <p:nvPr/>
        </p:nvSpPr>
        <p:spPr>
          <a:xfrm>
            <a:off x="4635050" y="22715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추희정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g2f34f4da6b9_1_28"/>
          <p:cNvSpPr txBox="1"/>
          <p:nvPr/>
        </p:nvSpPr>
        <p:spPr>
          <a:xfrm>
            <a:off x="5637650" y="227150"/>
            <a:ext cx="31740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컴공과를 졸업했지만 부족한게 많다고 생각해서 진행하게된 부트캠프,, 성공적이었다고 생각합니다. 6개월동안 매일매일 수업을 듣는게 힘들거라 생각했는데 결국 최종발표날이 다가오네요ㅎㅎ 뿌듯합니다. 같이 프로젝트한 한영님 은채님 너무 수고 많으셨어요 즐거웠습니다~~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g2f34f4da6b9_1_28"/>
          <p:cNvSpPr txBox="1"/>
          <p:nvPr/>
        </p:nvSpPr>
        <p:spPr>
          <a:xfrm>
            <a:off x="4731875" y="210755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전은채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g2f34f4da6b9_1_28"/>
          <p:cNvSpPr txBox="1"/>
          <p:nvPr/>
        </p:nvSpPr>
        <p:spPr>
          <a:xfrm>
            <a:off x="4731875" y="4541150"/>
            <a:ext cx="112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조한영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g2f34f4da6b9_1_28"/>
          <p:cNvSpPr txBox="1"/>
          <p:nvPr/>
        </p:nvSpPr>
        <p:spPr>
          <a:xfrm>
            <a:off x="5757350" y="2277500"/>
            <a:ext cx="30543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모델을 통한 예측 및 분석, 미디어 파일 처리, OpenPose를 활용한 실시간 자세 분석을 해야하는 프로젝트였기에 기술적으로 어려운 요소가 많았습니다.</a:t>
            </a:r>
            <a:endParaRPr sz="12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모델의 구현과 실시간 데이터 처리, 사용자 경험을 고려한 인터페이스 설계 등 어려움이 있었지만 이러한 프로젝트를 경험하면서 많이 배울 수 있었던 기회였습니다!</a:t>
            </a:r>
            <a:endParaRPr sz="12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g2f34f4da6b9_1_28"/>
          <p:cNvSpPr txBox="1"/>
          <p:nvPr/>
        </p:nvSpPr>
        <p:spPr>
          <a:xfrm>
            <a:off x="5757350" y="4604675"/>
            <a:ext cx="30543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 해본 프로그래밍 팀 프로젝트 였고 처음 주제선정부터 구현까지 모든것이 낯설었지만 잘 구현해서 다행이라고 생각합니다. 코드 구현 과정중에 생긴 문제와 에러코드를 잡고 여러 논문을 참고하여 여러 모델들의 알고리즘을 비교해 주제와 가장 잘 맞는 알고리즘을 선정하고 빅 데이터를 다루는 과정에서 부족한 메모리를 어떻게 다룰지 고민하고  이런 일련의 과정을 거치고 해결하는 과정에서 많이 배운 프로젝트였다. 팀원분들 고생하셨습니다.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5" name="Google Shape;355;g2f34f4da6b9_1_28"/>
          <p:cNvCxnSpPr/>
          <p:nvPr/>
        </p:nvCxnSpPr>
        <p:spPr>
          <a:xfrm>
            <a:off x="4485600" y="119625"/>
            <a:ext cx="9900" cy="653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6" name="Google Shape;356;g2f34f4da6b9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25" y="1098761"/>
            <a:ext cx="1368075" cy="205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f34f4da6b9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8" y="1364975"/>
            <a:ext cx="1519652" cy="151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f34f4da6b9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600" y="1098761"/>
            <a:ext cx="1368075" cy="205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f34f4da6b9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288" y="1098761"/>
            <a:ext cx="1368075" cy="205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f34f4da6b9_1_28" title="파일:Github-desktop-logo-symbol.svg - 위키백과, 우리 모두의 백과사전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288" y="1440775"/>
            <a:ext cx="1368074" cy="136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f34f4da6b9_1_28"/>
          <p:cNvSpPr txBox="1"/>
          <p:nvPr/>
        </p:nvSpPr>
        <p:spPr>
          <a:xfrm>
            <a:off x="264200" y="199725"/>
            <a:ext cx="4001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 담당역할 및 느낀점</a:t>
            </a:r>
            <a:endParaRPr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2" name="Google Shape;362;g2f34f4da6b9_1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9200" y="1519950"/>
            <a:ext cx="1236000" cy="123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2f34f4da6b9_1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0" y="89900"/>
            <a:ext cx="2671275" cy="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f34f4da6b9_1_108"/>
          <p:cNvSpPr txBox="1"/>
          <p:nvPr/>
        </p:nvSpPr>
        <p:spPr>
          <a:xfrm>
            <a:off x="539350" y="991725"/>
            <a:ext cx="8119500" cy="51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닥터파킨슨: </a:t>
            </a:r>
            <a:r>
              <a:rPr lang="ko-KR" sz="2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https://www.youtube.com/watch?v=XqEv8GU5MkY</a:t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점프 투 장고: </a:t>
            </a:r>
            <a:r>
              <a:rPr lang="ko-KR" sz="2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https://github.com/pahkey/jump2django</a:t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 논문: </a:t>
            </a:r>
            <a:r>
              <a:rPr lang="ko-KR" sz="2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Mediapipe 논문 링크</a:t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운동 자세 피드백 논문 : </a:t>
            </a:r>
            <a:r>
              <a:rPr lang="ko-KR" sz="2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운동 자세 피드백 관련 논문</a:t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관절추적 모델 논문 : </a:t>
            </a:r>
            <a:r>
              <a:rPr lang="ko-KR" sz="2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  <a:t>pose 비교 논문</a:t>
            </a: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요추모델 데이터 : https://www.kaggle.com/competitions/rsna-2024-lumbar-spine-degenerative-classification</a:t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35a354c44_5_5"/>
          <p:cNvSpPr txBox="1"/>
          <p:nvPr/>
        </p:nvSpPr>
        <p:spPr>
          <a:xfrm>
            <a:off x="909375" y="2753800"/>
            <a:ext cx="74589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sz="5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2f246b3f95b_3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075" y="0"/>
            <a:ext cx="8839201" cy="613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f34f4da6b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" y="105725"/>
            <a:ext cx="8839200" cy="651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2f246b3f95b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500" y="1854375"/>
            <a:ext cx="588139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35a354c44_1_42"/>
          <p:cNvSpPr txBox="1"/>
          <p:nvPr/>
        </p:nvSpPr>
        <p:spPr>
          <a:xfrm>
            <a:off x="440950" y="491375"/>
            <a:ext cx="539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</a:t>
            </a:r>
            <a:r>
              <a:rPr lang="ko-KR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세부목표 설정</a:t>
            </a:r>
            <a:endParaRPr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2-1 주요기능 목표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g2f35a354c44_1_42"/>
          <p:cNvSpPr txBox="1"/>
          <p:nvPr/>
        </p:nvSpPr>
        <p:spPr>
          <a:xfrm>
            <a:off x="1033075" y="2241225"/>
            <a:ext cx="71586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ㅇ환자 mri 이미지를 통해 요추 협착증의 심각도 분류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ㅇ환자 개개인의 심각도에 맞춤 운동영상 제공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ㅇ웹캠을 통해 운동영상과 실시간 운동자세 비교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ㅇ운동자세 비교결과를 바탕으로 자연어 처리모델을 통해 피드백 제공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35a354c44_1_48"/>
          <p:cNvSpPr txBox="1"/>
          <p:nvPr/>
        </p:nvSpPr>
        <p:spPr>
          <a:xfrm>
            <a:off x="396775" y="296750"/>
            <a:ext cx="539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세부목표 설정</a:t>
            </a:r>
            <a:endParaRPr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2-1 개발 환경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2f35a354c44_1_48"/>
          <p:cNvSpPr txBox="1"/>
          <p:nvPr/>
        </p:nvSpPr>
        <p:spPr>
          <a:xfrm>
            <a:off x="953550" y="1611163"/>
            <a:ext cx="1820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Baek-End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2f35a354c44_1_48"/>
          <p:cNvSpPr txBox="1"/>
          <p:nvPr/>
        </p:nvSpPr>
        <p:spPr>
          <a:xfrm>
            <a:off x="953550" y="4231850"/>
            <a:ext cx="1820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2f35a354c44_1_48"/>
          <p:cNvSpPr txBox="1"/>
          <p:nvPr/>
        </p:nvSpPr>
        <p:spPr>
          <a:xfrm>
            <a:off x="4917125" y="1597200"/>
            <a:ext cx="1820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modeling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2f35a354c44_1_48"/>
          <p:cNvSpPr txBox="1"/>
          <p:nvPr/>
        </p:nvSpPr>
        <p:spPr>
          <a:xfrm>
            <a:off x="4894800" y="4178350"/>
            <a:ext cx="2638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Collaborative Tools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2f35a354c44_1_48"/>
          <p:cNvSpPr txBox="1"/>
          <p:nvPr/>
        </p:nvSpPr>
        <p:spPr>
          <a:xfrm>
            <a:off x="1453525" y="2336950"/>
            <a:ext cx="2085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django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g2f35a354c44_1_48" title="File:Tensorflow logo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825" y="2324625"/>
            <a:ext cx="356324" cy="38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f35a354c44_1_48"/>
          <p:cNvSpPr txBox="1"/>
          <p:nvPr/>
        </p:nvSpPr>
        <p:spPr>
          <a:xfrm>
            <a:off x="5502450" y="2336950"/>
            <a:ext cx="1688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TensorFlow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" name="Google Shape;140;g2f35a354c44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625" y="3011500"/>
            <a:ext cx="408451" cy="40846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f35a354c44_1_48"/>
          <p:cNvSpPr txBox="1"/>
          <p:nvPr/>
        </p:nvSpPr>
        <p:spPr>
          <a:xfrm>
            <a:off x="5502450" y="3011900"/>
            <a:ext cx="1422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g2f35a354c44_1_48" title="File:Keras logo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113" y="3621688"/>
            <a:ext cx="408451" cy="40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f35a354c44_1_48"/>
          <p:cNvPicPr preferRelativeResize="0"/>
          <p:nvPr/>
        </p:nvPicPr>
        <p:blipFill rotWithShape="1">
          <a:blip r:embed="rId6">
            <a:alphaModFix/>
          </a:blip>
          <a:srcRect b="7097" l="0" r="74038" t="0"/>
          <a:stretch/>
        </p:blipFill>
        <p:spPr>
          <a:xfrm>
            <a:off x="6664950" y="2300038"/>
            <a:ext cx="408450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f35a354c44_1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4950" y="3011513"/>
            <a:ext cx="408450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f35a354c44_1_48"/>
          <p:cNvSpPr txBox="1"/>
          <p:nvPr/>
        </p:nvSpPr>
        <p:spPr>
          <a:xfrm>
            <a:off x="5543150" y="3675613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Keras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g2f35a354c44_1_48"/>
          <p:cNvSpPr txBox="1"/>
          <p:nvPr/>
        </p:nvSpPr>
        <p:spPr>
          <a:xfrm>
            <a:off x="7190550" y="2364838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Pandas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g2f35a354c44_1_48"/>
          <p:cNvSpPr txBox="1"/>
          <p:nvPr/>
        </p:nvSpPr>
        <p:spPr>
          <a:xfrm>
            <a:off x="7190550" y="3039800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g2f35a354c44_1_48" title="파일:CSS3 logo and wordmark.svg - 위키백과, 우리 모두의 백과사전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7699" y="5304225"/>
            <a:ext cx="585383" cy="57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f35a354c44_1_48" title="파일:HTML5 logo and wordmark.svg - 위키백과, 우리 모두의 백과사전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988" y="5998475"/>
            <a:ext cx="680801" cy="6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f35a354c44_1_48"/>
          <p:cNvSpPr txBox="1"/>
          <p:nvPr/>
        </p:nvSpPr>
        <p:spPr>
          <a:xfrm>
            <a:off x="1698500" y="4801238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JavaScripts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g2f35a354c44_1_48"/>
          <p:cNvSpPr txBox="1"/>
          <p:nvPr/>
        </p:nvSpPr>
        <p:spPr>
          <a:xfrm>
            <a:off x="1698500" y="5499300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g2f35a354c44_1_48"/>
          <p:cNvSpPr txBox="1"/>
          <p:nvPr/>
        </p:nvSpPr>
        <p:spPr>
          <a:xfrm>
            <a:off x="1698500" y="6234975"/>
            <a:ext cx="989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g2f35a354c44_1_48" title="File:Javascript badge.svg - Wikimedia Commons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5065" y="4664340"/>
            <a:ext cx="530663" cy="5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f35a354c44_1_48" title="github-collab-retina-preview | jonobacon | Flickr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38825" y="4985950"/>
            <a:ext cx="485975" cy="4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f35a354c44_1_48" title="파일:Google Drive logo.png - 위키백과, 우리 모두의 백과사전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89125" y="5740025"/>
            <a:ext cx="585375" cy="5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f35a354c44_1_48"/>
          <p:cNvSpPr txBox="1"/>
          <p:nvPr/>
        </p:nvSpPr>
        <p:spPr>
          <a:xfrm>
            <a:off x="5664025" y="5088838"/>
            <a:ext cx="1688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 hub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2f35a354c44_1_48"/>
          <p:cNvSpPr txBox="1"/>
          <p:nvPr/>
        </p:nvSpPr>
        <p:spPr>
          <a:xfrm>
            <a:off x="5664025" y="5882413"/>
            <a:ext cx="1688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Drive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8" name="Google Shape;158;g2f35a354c44_1_48"/>
          <p:cNvCxnSpPr/>
          <p:nvPr/>
        </p:nvCxnSpPr>
        <p:spPr>
          <a:xfrm>
            <a:off x="396775" y="4105975"/>
            <a:ext cx="8537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g2f35a354c44_1_48"/>
          <p:cNvCxnSpPr/>
          <p:nvPr/>
        </p:nvCxnSpPr>
        <p:spPr>
          <a:xfrm flipH="1">
            <a:off x="4572513" y="1454700"/>
            <a:ext cx="17700" cy="498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" name="Google Shape;160;g2f35a354c44_1_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45075" y="2364900"/>
            <a:ext cx="408450" cy="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f246b3f95b_3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75" y="74525"/>
            <a:ext cx="8839199" cy="653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f246b3f95b_3_20"/>
          <p:cNvSpPr txBox="1"/>
          <p:nvPr/>
        </p:nvSpPr>
        <p:spPr>
          <a:xfrm>
            <a:off x="379075" y="853725"/>
            <a:ext cx="2686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 일정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2024-08-13T22:25:41Z</dcterms:created>
  <dc:creator>희정</dc:creator>
</cp:coreProperties>
</file>